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9" r:id="rId4"/>
    <p:sldId id="260" r:id="rId5"/>
    <p:sldId id="261" r:id="rId6"/>
    <p:sldId id="262" r:id="rId7"/>
    <p:sldId id="257"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58" r:id="rId22"/>
    <p:sldId id="282" r:id="rId23"/>
    <p:sldId id="283" r:id="rId24"/>
    <p:sldId id="276" r:id="rId25"/>
    <p:sldId id="277" r:id="rId26"/>
    <p:sldId id="278" r:id="rId27"/>
    <p:sldId id="279" r:id="rId28"/>
    <p:sldId id="284" r:id="rId29"/>
    <p:sldId id="285" r:id="rId30"/>
    <p:sldId id="286" r:id="rId31"/>
    <p:sldId id="287" r:id="rId32"/>
    <p:sldId id="288" r:id="rId33"/>
    <p:sldId id="289" r:id="rId34"/>
    <p:sldId id="290" r:id="rId35"/>
    <p:sldId id="291" r:id="rId36"/>
    <p:sldId id="292" r:id="rId37"/>
    <p:sldId id="293" r:id="rId38"/>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6C09E69D-7C99-442C-A214-03939BF25392}" type="datetimeFigureOut">
              <a:rPr lang="ms-MY" smtClean="0"/>
              <a:t>26/11/2015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45B5D2DC-2E17-4B17-A1D8-8182D5BAFE49}" type="slidenum">
              <a:rPr lang="ms-MY" smtClean="0"/>
              <a:t>‹#›</a:t>
            </a:fld>
            <a:endParaRPr lang="ms-MY"/>
          </a:p>
        </p:txBody>
      </p:sp>
    </p:spTree>
    <p:extLst>
      <p:ext uri="{BB962C8B-B14F-4D97-AF65-F5344CB8AC3E}">
        <p14:creationId xmlns:p14="http://schemas.microsoft.com/office/powerpoint/2010/main" val="2257700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C09E69D-7C99-442C-A214-03939BF25392}" type="datetimeFigureOut">
              <a:rPr lang="ms-MY" smtClean="0"/>
              <a:t>26/11/2015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45B5D2DC-2E17-4B17-A1D8-8182D5BAFE49}" type="slidenum">
              <a:rPr lang="ms-MY" smtClean="0"/>
              <a:t>‹#›</a:t>
            </a:fld>
            <a:endParaRPr lang="ms-MY"/>
          </a:p>
        </p:txBody>
      </p:sp>
    </p:spTree>
    <p:extLst>
      <p:ext uri="{BB962C8B-B14F-4D97-AF65-F5344CB8AC3E}">
        <p14:creationId xmlns:p14="http://schemas.microsoft.com/office/powerpoint/2010/main" val="755946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C09E69D-7C99-442C-A214-03939BF25392}" type="datetimeFigureOut">
              <a:rPr lang="ms-MY" smtClean="0"/>
              <a:t>26/11/2015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45B5D2DC-2E17-4B17-A1D8-8182D5BAFE49}" type="slidenum">
              <a:rPr lang="ms-MY" smtClean="0"/>
              <a:t>‹#›</a:t>
            </a:fld>
            <a:endParaRPr lang="ms-MY"/>
          </a:p>
        </p:txBody>
      </p:sp>
    </p:spTree>
    <p:extLst>
      <p:ext uri="{BB962C8B-B14F-4D97-AF65-F5344CB8AC3E}">
        <p14:creationId xmlns:p14="http://schemas.microsoft.com/office/powerpoint/2010/main" val="4067253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11/26/2015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5242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11/26/2015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576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11/26/2015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7224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11/26/2015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318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084BF5-4EA9-4B5D-B7CD-DF436921FB61}" type="datetimeFigureOut">
              <a:rPr lang="en-US" smtClean="0">
                <a:solidFill>
                  <a:prstClr val="black">
                    <a:tint val="75000"/>
                  </a:prstClr>
                </a:solidFill>
              </a:rPr>
              <a:pPr/>
              <a:t>11/26/2015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366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084BF5-4EA9-4B5D-B7CD-DF436921FB61}" type="datetimeFigureOut">
              <a:rPr lang="en-US" smtClean="0">
                <a:solidFill>
                  <a:prstClr val="black">
                    <a:tint val="75000"/>
                  </a:prstClr>
                </a:solidFill>
              </a:rPr>
              <a:pPr/>
              <a:t>11/26/2015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791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84BF5-4EA9-4B5D-B7CD-DF436921FB61}" type="datetimeFigureOut">
              <a:rPr lang="en-US" smtClean="0">
                <a:solidFill>
                  <a:prstClr val="black">
                    <a:tint val="75000"/>
                  </a:prstClr>
                </a:solidFill>
              </a:rPr>
              <a:pPr/>
              <a:t>11/26/2015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6368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11/26/2015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318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C09E69D-7C99-442C-A214-03939BF25392}" type="datetimeFigureOut">
              <a:rPr lang="ms-MY" smtClean="0"/>
              <a:t>26/11/2015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45B5D2DC-2E17-4B17-A1D8-8182D5BAFE49}" type="slidenum">
              <a:rPr lang="ms-MY" smtClean="0"/>
              <a:t>‹#›</a:t>
            </a:fld>
            <a:endParaRPr lang="ms-MY"/>
          </a:p>
        </p:txBody>
      </p:sp>
    </p:spTree>
    <p:extLst>
      <p:ext uri="{BB962C8B-B14F-4D97-AF65-F5344CB8AC3E}">
        <p14:creationId xmlns:p14="http://schemas.microsoft.com/office/powerpoint/2010/main" val="2448162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11/26/2015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335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11/26/2015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1582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11/26/2015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8445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09E69D-7C99-442C-A214-03939BF25392}" type="datetimeFigureOut">
              <a:rPr lang="ms-MY" smtClean="0"/>
              <a:t>26/11/2015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45B5D2DC-2E17-4B17-A1D8-8182D5BAFE49}" type="slidenum">
              <a:rPr lang="ms-MY" smtClean="0"/>
              <a:t>‹#›</a:t>
            </a:fld>
            <a:endParaRPr lang="ms-MY"/>
          </a:p>
        </p:txBody>
      </p:sp>
    </p:spTree>
    <p:extLst>
      <p:ext uri="{BB962C8B-B14F-4D97-AF65-F5344CB8AC3E}">
        <p14:creationId xmlns:p14="http://schemas.microsoft.com/office/powerpoint/2010/main" val="3987524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6C09E69D-7C99-442C-A214-03939BF25392}" type="datetimeFigureOut">
              <a:rPr lang="ms-MY" smtClean="0"/>
              <a:t>26/11/2015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45B5D2DC-2E17-4B17-A1D8-8182D5BAFE49}" type="slidenum">
              <a:rPr lang="ms-MY" smtClean="0"/>
              <a:t>‹#›</a:t>
            </a:fld>
            <a:endParaRPr lang="ms-MY"/>
          </a:p>
        </p:txBody>
      </p:sp>
    </p:spTree>
    <p:extLst>
      <p:ext uri="{BB962C8B-B14F-4D97-AF65-F5344CB8AC3E}">
        <p14:creationId xmlns:p14="http://schemas.microsoft.com/office/powerpoint/2010/main" val="1197111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6C09E69D-7C99-442C-A214-03939BF25392}" type="datetimeFigureOut">
              <a:rPr lang="ms-MY" smtClean="0"/>
              <a:t>26/11/2015</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45B5D2DC-2E17-4B17-A1D8-8182D5BAFE49}" type="slidenum">
              <a:rPr lang="ms-MY" smtClean="0"/>
              <a:t>‹#›</a:t>
            </a:fld>
            <a:endParaRPr lang="ms-MY"/>
          </a:p>
        </p:txBody>
      </p:sp>
    </p:spTree>
    <p:extLst>
      <p:ext uri="{BB962C8B-B14F-4D97-AF65-F5344CB8AC3E}">
        <p14:creationId xmlns:p14="http://schemas.microsoft.com/office/powerpoint/2010/main" val="310228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6C09E69D-7C99-442C-A214-03939BF25392}" type="datetimeFigureOut">
              <a:rPr lang="ms-MY" smtClean="0"/>
              <a:t>26/11/2015</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45B5D2DC-2E17-4B17-A1D8-8182D5BAFE49}" type="slidenum">
              <a:rPr lang="ms-MY" smtClean="0"/>
              <a:t>‹#›</a:t>
            </a:fld>
            <a:endParaRPr lang="ms-MY"/>
          </a:p>
        </p:txBody>
      </p:sp>
    </p:spTree>
    <p:extLst>
      <p:ext uri="{BB962C8B-B14F-4D97-AF65-F5344CB8AC3E}">
        <p14:creationId xmlns:p14="http://schemas.microsoft.com/office/powerpoint/2010/main" val="996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9E69D-7C99-442C-A214-03939BF25392}" type="datetimeFigureOut">
              <a:rPr lang="ms-MY" smtClean="0"/>
              <a:t>26/11/2015</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45B5D2DC-2E17-4B17-A1D8-8182D5BAFE49}" type="slidenum">
              <a:rPr lang="ms-MY" smtClean="0"/>
              <a:t>‹#›</a:t>
            </a:fld>
            <a:endParaRPr lang="ms-MY"/>
          </a:p>
        </p:txBody>
      </p:sp>
    </p:spTree>
    <p:extLst>
      <p:ext uri="{BB962C8B-B14F-4D97-AF65-F5344CB8AC3E}">
        <p14:creationId xmlns:p14="http://schemas.microsoft.com/office/powerpoint/2010/main" val="1589451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9E69D-7C99-442C-A214-03939BF25392}" type="datetimeFigureOut">
              <a:rPr lang="ms-MY" smtClean="0"/>
              <a:t>26/11/2015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45B5D2DC-2E17-4B17-A1D8-8182D5BAFE49}" type="slidenum">
              <a:rPr lang="ms-MY" smtClean="0"/>
              <a:t>‹#›</a:t>
            </a:fld>
            <a:endParaRPr lang="ms-MY"/>
          </a:p>
        </p:txBody>
      </p:sp>
    </p:spTree>
    <p:extLst>
      <p:ext uri="{BB962C8B-B14F-4D97-AF65-F5344CB8AC3E}">
        <p14:creationId xmlns:p14="http://schemas.microsoft.com/office/powerpoint/2010/main" val="403514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9E69D-7C99-442C-A214-03939BF25392}" type="datetimeFigureOut">
              <a:rPr lang="ms-MY" smtClean="0"/>
              <a:t>26/11/2015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45B5D2DC-2E17-4B17-A1D8-8182D5BAFE49}" type="slidenum">
              <a:rPr lang="ms-MY" smtClean="0"/>
              <a:t>‹#›</a:t>
            </a:fld>
            <a:endParaRPr lang="ms-MY"/>
          </a:p>
        </p:txBody>
      </p:sp>
    </p:spTree>
    <p:extLst>
      <p:ext uri="{BB962C8B-B14F-4D97-AF65-F5344CB8AC3E}">
        <p14:creationId xmlns:p14="http://schemas.microsoft.com/office/powerpoint/2010/main" val="2466325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9E69D-7C99-442C-A214-03939BF25392}" type="datetimeFigureOut">
              <a:rPr lang="ms-MY" smtClean="0"/>
              <a:t>26/11/2015</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5D2DC-2E17-4B17-A1D8-8182D5BAFE49}" type="slidenum">
              <a:rPr lang="ms-MY" smtClean="0"/>
              <a:t>‹#›</a:t>
            </a:fld>
            <a:endParaRPr lang="ms-MY"/>
          </a:p>
        </p:txBody>
      </p:sp>
    </p:spTree>
    <p:extLst>
      <p:ext uri="{BB962C8B-B14F-4D97-AF65-F5344CB8AC3E}">
        <p14:creationId xmlns:p14="http://schemas.microsoft.com/office/powerpoint/2010/main" val="726147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84BF5-4EA9-4B5D-B7CD-DF436921FB61}" type="datetimeFigureOut">
              <a:rPr lang="en-US" smtClean="0">
                <a:solidFill>
                  <a:prstClr val="black">
                    <a:tint val="75000"/>
                  </a:prstClr>
                </a:solidFill>
              </a:rPr>
              <a:pPr/>
              <a:t>11/26/2015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1102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89496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 y="0"/>
            <a:ext cx="91275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50254" y="2886035"/>
            <a:ext cx="7726202" cy="830997"/>
          </a:xfrm>
          <a:prstGeom prst="rect">
            <a:avLst/>
          </a:prstGeom>
          <a:solidFill>
            <a:srgbClr val="00B0F0">
              <a:alpha val="63000"/>
            </a:srgbClr>
          </a:solidFill>
          <a:ln w="38100">
            <a:solidFill>
              <a:schemeClr val="tx1"/>
            </a:solidFill>
          </a:ln>
        </p:spPr>
        <p:txBody>
          <a:bodyPr wrap="square">
            <a:spAutoFit/>
          </a:bodyPr>
          <a:lstStyle/>
          <a:p>
            <a:pPr algn="ctr"/>
            <a:r>
              <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Keluarnya Ya’juj dan Ma’juj yang akan membuat kerosakan di bumi ini.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79512" y="354722"/>
            <a:ext cx="8784976" cy="553998"/>
          </a:xfrm>
          <a:prstGeom prst="rect">
            <a:avLst/>
          </a:prstGeom>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Tanda-tanda</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besar</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kiamat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950254" y="1340768"/>
            <a:ext cx="7726202" cy="1200329"/>
          </a:xfrm>
          <a:prstGeom prst="rect">
            <a:avLst/>
          </a:prstGeom>
          <a:solidFill>
            <a:schemeClr val="accent2">
              <a:lumMod val="50000"/>
              <a:alpha val="64000"/>
            </a:schemeClr>
          </a:solidFill>
          <a:ln w="38100">
            <a:solidFill>
              <a:schemeClr val="tx1"/>
            </a:solidFill>
          </a:ln>
        </p:spPr>
        <p:txBody>
          <a:bodyPr wrap="square">
            <a:spAutoFit/>
          </a:bodyPr>
          <a:lstStyle/>
          <a:p>
            <a:pPr algn="ctr"/>
            <a:r>
              <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Turunnya  Nabi Isa a.s. ke bumi ini dan dibantu oleh imam Mahdi bagi memecahkan segala salib dan membunuh Dajjal. </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ectangle 5"/>
          <p:cNvSpPr/>
          <p:nvPr/>
        </p:nvSpPr>
        <p:spPr>
          <a:xfrm>
            <a:off x="971600" y="4038163"/>
            <a:ext cx="7704856" cy="830997"/>
          </a:xfrm>
          <a:prstGeom prst="rect">
            <a:avLst/>
          </a:prstGeom>
          <a:solidFill>
            <a:srgbClr val="7030A0">
              <a:alpha val="63000"/>
            </a:srgbClr>
          </a:solidFill>
          <a:ln w="38100">
            <a:solidFill>
              <a:schemeClr val="tx1"/>
            </a:solidFill>
          </a:ln>
        </p:spPr>
        <p:txBody>
          <a:bodyPr wrap="square">
            <a:spAutoFit/>
          </a:bodyPr>
          <a:lstStyle/>
          <a:p>
            <a:pPr algn="ctr"/>
            <a:r>
              <a:rPr lang="sv-SE"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Terbenamnya bumi di timur dan barat serta </a:t>
            </a:r>
            <a:r>
              <a:rPr lang="sv-SE"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Semenanjung Arab.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971600" y="5229200"/>
            <a:ext cx="7704856" cy="830997"/>
          </a:xfrm>
          <a:prstGeom prst="rect">
            <a:avLst/>
          </a:prstGeom>
          <a:solidFill>
            <a:schemeClr val="accent6">
              <a:lumMod val="75000"/>
              <a:alpha val="63000"/>
            </a:schemeClr>
          </a:solidFill>
          <a:ln w="38100">
            <a:solidFill>
              <a:schemeClr val="tx1"/>
            </a:solidFill>
          </a:ln>
        </p:spPr>
        <p:txBody>
          <a:bodyPr wrap="square">
            <a:spAutoFit/>
          </a:bodyPr>
          <a:lstStyle/>
          <a:p>
            <a:pPr algn="ctr"/>
            <a:r>
              <a:rPr lang="sv-SE"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Munculnya api besar dari arah Yaman yang akan menghalau manusia menuju ke Padang Mahsyar.</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Diamond 7"/>
          <p:cNvSpPr/>
          <p:nvPr/>
        </p:nvSpPr>
        <p:spPr>
          <a:xfrm>
            <a:off x="251520" y="1556792"/>
            <a:ext cx="864096" cy="792088"/>
          </a:xfrm>
          <a:prstGeom prst="diamon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rPr>
              <a:t>5</a:t>
            </a:r>
            <a:endParaRPr lang="en-MY" sz="2800" b="1"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9" name="Diamond 8"/>
          <p:cNvSpPr/>
          <p:nvPr/>
        </p:nvSpPr>
        <p:spPr>
          <a:xfrm>
            <a:off x="294398" y="5229200"/>
            <a:ext cx="864096" cy="792088"/>
          </a:xfrm>
          <a:prstGeom prst="diamond">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rPr>
              <a:t>8</a:t>
            </a:r>
            <a:endParaRPr lang="en-MY" sz="2800" b="1"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10" name="Diamond 9"/>
          <p:cNvSpPr/>
          <p:nvPr/>
        </p:nvSpPr>
        <p:spPr>
          <a:xfrm>
            <a:off x="315505" y="4077072"/>
            <a:ext cx="864096" cy="792088"/>
          </a:xfrm>
          <a:prstGeom prst="diamon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rPr>
              <a:t>7</a:t>
            </a:r>
            <a:endParaRPr lang="en-MY" sz="2800" b="1"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11" name="Diamond 10"/>
          <p:cNvSpPr/>
          <p:nvPr/>
        </p:nvSpPr>
        <p:spPr>
          <a:xfrm>
            <a:off x="294398" y="2924944"/>
            <a:ext cx="864096" cy="792088"/>
          </a:xfrm>
          <a:prstGeom prst="diamond">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rPr>
              <a:t>6</a:t>
            </a:r>
            <a:endParaRPr lang="en-MY" sz="2800" b="1" dirty="0">
              <a:solidFill>
                <a:schemeClr val="bg1"/>
              </a:solidFill>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965107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 y="0"/>
            <a:ext cx="91275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7504" y="354722"/>
            <a:ext cx="8928992"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Tanda-tanda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Kecil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Kiamat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259632" y="3587531"/>
            <a:ext cx="6624736" cy="1200329"/>
          </a:xfrm>
          <a:prstGeom prst="rect">
            <a:avLst/>
          </a:prstGeom>
          <a:solidFill>
            <a:srgbClr val="00B0F0">
              <a:alpha val="63000"/>
            </a:srgbClr>
          </a:solidFill>
          <a:ln w="38100">
            <a:solidFill>
              <a:schemeClr val="tx1"/>
            </a:solidFill>
          </a:ln>
        </p:spPr>
        <p:txBody>
          <a:bodyPr wrap="square">
            <a:spAutoFit/>
          </a:bodyPr>
          <a:lstStyle/>
          <a:p>
            <a:pPr algn="ctr"/>
            <a:endParaRPr lang="en-US" sz="1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Ucapan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salam</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diberikan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dikenalinya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sahaja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en-US" sz="1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259632" y="2060848"/>
            <a:ext cx="6624736" cy="1200329"/>
          </a:xfrm>
          <a:prstGeom prst="rect">
            <a:avLst/>
          </a:prstGeom>
          <a:solidFill>
            <a:srgbClr val="92D050">
              <a:alpha val="63000"/>
            </a:srgbClr>
          </a:solidFill>
          <a:ln w="38100">
            <a:solidFill>
              <a:schemeClr val="tx1"/>
            </a:solidFill>
          </a:ln>
        </p:spPr>
        <p:txBody>
          <a:bodyPr wrap="square">
            <a:spAutoFit/>
          </a:bodyPr>
          <a:lstStyle/>
          <a:p>
            <a:pPr algn="ctr"/>
            <a:endParaRPr lang="en-US" sz="1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Pelantikan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terakhir</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endParaRPr lang="en-US" sz="1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965107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 y="0"/>
            <a:ext cx="91275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363748"/>
            <a:ext cx="7643866" cy="553998"/>
          </a:xfrm>
          <a:prstGeom prst="rect">
            <a:avLst/>
          </a:prstGeom>
        </p:spPr>
        <p:txBody>
          <a:bodyPr wrap="square">
            <a:spAutoFit/>
          </a:bodyPr>
          <a:lstStyle/>
          <a:p>
            <a:pPr algn="ctr">
              <a:defRPr/>
            </a:pPr>
            <a:r>
              <a:rPr lang="en-US" sz="3000" i="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Sabda</a:t>
            </a:r>
            <a:r>
              <a:rPr lang="en-US" sz="3000" i="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i="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Rasulullah</a:t>
            </a:r>
            <a:r>
              <a:rPr lang="en-US" sz="3000" i="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SAW</a:t>
            </a:r>
            <a:endParaRPr lang="en-US" sz="3000" i="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1"/>
          <p:cNvSpPr>
            <a:spLocks noChangeArrowheads="1"/>
          </p:cNvSpPr>
          <p:nvPr/>
        </p:nvSpPr>
        <p:spPr bwMode="auto">
          <a:xfrm>
            <a:off x="0" y="4636294"/>
            <a:ext cx="9144000" cy="1569660"/>
          </a:xfrm>
          <a:prstGeom prst="rect">
            <a:avLst/>
          </a:prstGeom>
          <a:solidFill>
            <a:srgbClr val="00B0F0">
              <a:alpha val="48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Sesungguhnya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tanda-tanda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telah</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dekatnya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hari</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kiamat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ialah</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manusia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tidak</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mahu</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mengucapkan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salam</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lain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kecuali</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dikenalinya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sahaja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r>
              <a:rPr lang="en-US"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Hadis</a:t>
            </a:r>
            <a:r>
              <a:rPr lang="en-US"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riwayat</a:t>
            </a:r>
            <a:r>
              <a:rPr lang="en-US"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Ahmad)</a:t>
            </a:r>
          </a:p>
        </p:txBody>
      </p:sp>
      <p:sp>
        <p:nvSpPr>
          <p:cNvPr id="5" name="Rectangle 4"/>
          <p:cNvSpPr/>
          <p:nvPr/>
        </p:nvSpPr>
        <p:spPr>
          <a:xfrm>
            <a:off x="179512" y="2165689"/>
            <a:ext cx="8784976" cy="1569660"/>
          </a:xfrm>
          <a:prstGeom prst="rect">
            <a:avLst/>
          </a:prstGeom>
          <a:solidFill>
            <a:schemeClr val="bg1">
              <a:alpha val="44000"/>
            </a:schemeClr>
          </a:solidFill>
        </p:spPr>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 مِنْ أَشْرَاطِ السَّاعَةِ أَنْ يُسَلِّمَ الرَّجُلُ عَلَى الرَّجُلِ،       لَا يُسَلِّمُ عَلَيْهِ إِلَّا لِلْمَعْرِفَةِ. </a:t>
            </a:r>
            <a:r>
              <a:rPr lang="ar-SA" sz="32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(رَوَاهُ أَحْمَد)</a:t>
            </a:r>
            <a:endParaRPr lang="ms-MY" sz="24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9651071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 y="0"/>
            <a:ext cx="91275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549" y="44624"/>
            <a:ext cx="8928992" cy="1384995"/>
          </a:xfrm>
          <a:prstGeom prst="rect">
            <a:avLst/>
          </a:prstGeom>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Rasulullah</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s.a.w</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menganjurkan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supaya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menyebarkan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salam</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orang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dikenali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mahupun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tidak</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329699" y="3264572"/>
            <a:ext cx="6346757" cy="1200329"/>
          </a:xfrm>
          <a:prstGeom prst="rect">
            <a:avLst/>
          </a:prstGeom>
          <a:solidFill>
            <a:schemeClr val="accent6">
              <a:lumMod val="75000"/>
              <a:alpha val="64000"/>
            </a:schemeClr>
          </a:solidFill>
          <a:ln w="38100">
            <a:solidFill>
              <a:schemeClr val="tx1"/>
            </a:solidFill>
          </a:ln>
        </p:spPr>
        <p:txBody>
          <a:bodyPr wrap="square">
            <a:spAutoFit/>
          </a:bodyP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juga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dapat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memupuk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keimanan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menjadi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faktor</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menentukan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untuk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dapat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masuk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syurga</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Curved Right Arrow 4"/>
          <p:cNvSpPr/>
          <p:nvPr/>
        </p:nvSpPr>
        <p:spPr>
          <a:xfrm rot="19792240">
            <a:off x="1135640" y="2655057"/>
            <a:ext cx="1008112" cy="1785683"/>
          </a:xfrm>
          <a:prstGeom prst="curvedRightArrow">
            <a:avLst/>
          </a:prstGeom>
          <a:ln>
            <a:solidFill>
              <a:schemeClr val="tx1"/>
            </a:solidFill>
          </a:ln>
          <a:effectLst>
            <a:glow rad="101600">
              <a:schemeClr val="tx1">
                <a:alpha val="6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MY">
              <a:solidFill>
                <a:schemeClr val="tx1"/>
              </a:solidFill>
              <a:effectLst>
                <a:outerShdw blurRad="38100" dist="38100" dir="2700000" algn="tl">
                  <a:srgbClr val="000000">
                    <a:alpha val="43137"/>
                  </a:srgbClr>
                </a:outerShdw>
              </a:effectLst>
            </a:endParaRPr>
          </a:p>
        </p:txBody>
      </p:sp>
      <p:sp>
        <p:nvSpPr>
          <p:cNvPr id="6" name="Rectangle 5"/>
          <p:cNvSpPr/>
          <p:nvPr/>
        </p:nvSpPr>
        <p:spPr>
          <a:xfrm>
            <a:off x="457491" y="2079053"/>
            <a:ext cx="8218965" cy="830997"/>
          </a:xfrm>
          <a:prstGeom prst="rect">
            <a:avLst/>
          </a:prstGeom>
          <a:solidFill>
            <a:srgbClr val="00B0F0">
              <a:alpha val="63000"/>
            </a:srgbClr>
          </a:solidFill>
          <a:ln w="38100">
            <a:solidFill>
              <a:schemeClr val="tx1"/>
            </a:solidFill>
          </a:ln>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Dengan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salam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tersebarnya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rasa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kasih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sayang</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di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antara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satu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sama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lain.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Down Arrow 6"/>
          <p:cNvSpPr/>
          <p:nvPr/>
        </p:nvSpPr>
        <p:spPr>
          <a:xfrm>
            <a:off x="5940152" y="4437112"/>
            <a:ext cx="2880320" cy="792088"/>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1965107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 y="0"/>
            <a:ext cx="91275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363748"/>
            <a:ext cx="7643866" cy="553998"/>
          </a:xfrm>
          <a:prstGeom prst="rect">
            <a:avLst/>
          </a:prstGeom>
        </p:spPr>
        <p:txBody>
          <a:bodyPr wrap="square">
            <a:spAutoFit/>
          </a:bodyPr>
          <a:lstStyle/>
          <a:p>
            <a:pPr algn="ctr">
              <a:defRPr/>
            </a:pPr>
            <a:r>
              <a:rPr lang="en-US" sz="3000" i="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Sabda</a:t>
            </a:r>
            <a:r>
              <a:rPr lang="en-US" sz="3000" i="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i="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Rasulullah</a:t>
            </a:r>
            <a:r>
              <a:rPr lang="en-US" sz="3000" i="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SAW</a:t>
            </a:r>
            <a:endParaRPr lang="en-US" sz="3000" i="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1"/>
          <p:cNvSpPr>
            <a:spLocks noChangeArrowheads="1"/>
          </p:cNvSpPr>
          <p:nvPr/>
        </p:nvSpPr>
        <p:spPr bwMode="auto">
          <a:xfrm>
            <a:off x="0" y="4359295"/>
            <a:ext cx="9144000" cy="2123658"/>
          </a:xfrm>
          <a:prstGeom prst="rect">
            <a:avLst/>
          </a:prstGeom>
          <a:solidFill>
            <a:srgbClr val="00B0F0">
              <a:alpha val="48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Tidaklah</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kamu</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akan</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masuk</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syurga</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sehingga</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kamu</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beriman</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tidaklah</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kamu</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beriman</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sehingga</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kamu</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saling</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mencintai</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Tidakkah</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kamu</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mahu</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aku</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tunjukkan</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sesuatu</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apabila</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kamu</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lakukan</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kamu</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akan</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saling</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mencintai</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Iaitu</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sebarkanlah</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salam</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kamu</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dirty="0">
                <a:ln>
                  <a:solidFill>
                    <a:sysClr val="windowText" lastClr="000000"/>
                  </a:solidFill>
                </a:ln>
                <a:solidFill>
                  <a:prstClr val="white"/>
                </a:solidFill>
                <a:effectLst>
                  <a:glow rad="101600">
                    <a:prstClr val="black">
                      <a:alpha val="60000"/>
                    </a:prstClr>
                  </a:glow>
                </a:effectLst>
                <a:latin typeface="Arial Black" pitchFamily="34" charset="0"/>
              </a:rPr>
              <a:t>(</a:t>
            </a:r>
            <a:r>
              <a:rPr lang="en-US" dirty="0" err="1">
                <a:ln>
                  <a:solidFill>
                    <a:sysClr val="windowText" lastClr="000000"/>
                  </a:solidFill>
                </a:ln>
                <a:solidFill>
                  <a:prstClr val="white"/>
                </a:solidFill>
                <a:effectLst>
                  <a:glow rad="101600">
                    <a:prstClr val="black">
                      <a:alpha val="60000"/>
                    </a:prstClr>
                  </a:glow>
                </a:effectLst>
                <a:latin typeface="Arial Black" pitchFamily="34" charset="0"/>
              </a:rPr>
              <a:t>Hadis</a:t>
            </a:r>
            <a:r>
              <a:rPr lang="en-US" dirty="0">
                <a:ln>
                  <a:solidFill>
                    <a:sysClr val="windowText" lastClr="000000"/>
                  </a:solidFill>
                </a:ln>
                <a:solidFill>
                  <a:prstClr val="white"/>
                </a:solidFill>
                <a:effectLst>
                  <a:glow rad="101600">
                    <a:prstClr val="black">
                      <a:alpha val="60000"/>
                    </a:prstClr>
                  </a:glow>
                </a:effectLst>
                <a:latin typeface="Arial Black" pitchFamily="34" charset="0"/>
              </a:rPr>
              <a:t> </a:t>
            </a:r>
            <a:r>
              <a:rPr lang="en-US" dirty="0" err="1">
                <a:ln>
                  <a:solidFill>
                    <a:sysClr val="windowText" lastClr="000000"/>
                  </a:solidFill>
                </a:ln>
                <a:solidFill>
                  <a:prstClr val="white"/>
                </a:solidFill>
                <a:effectLst>
                  <a:glow rad="101600">
                    <a:prstClr val="black">
                      <a:alpha val="60000"/>
                    </a:prstClr>
                  </a:glow>
                </a:effectLst>
                <a:latin typeface="Arial Black" pitchFamily="34" charset="0"/>
              </a:rPr>
              <a:t>riwayat</a:t>
            </a:r>
            <a:r>
              <a:rPr lang="en-US" dirty="0">
                <a:ln>
                  <a:solidFill>
                    <a:sysClr val="windowText" lastClr="000000"/>
                  </a:solidFill>
                </a:ln>
                <a:solidFill>
                  <a:prstClr val="white"/>
                </a:solidFill>
                <a:effectLst>
                  <a:glow rad="101600">
                    <a:prstClr val="black">
                      <a:alpha val="60000"/>
                    </a:prstClr>
                  </a:glow>
                </a:effectLst>
                <a:latin typeface="Arial Black" pitchFamily="34" charset="0"/>
              </a:rPr>
              <a:t> Muslim)</a:t>
            </a:r>
          </a:p>
        </p:txBody>
      </p:sp>
      <p:sp>
        <p:nvSpPr>
          <p:cNvPr id="5" name="Rectangle 4"/>
          <p:cNvSpPr/>
          <p:nvPr/>
        </p:nvSpPr>
        <p:spPr>
          <a:xfrm>
            <a:off x="179512" y="1556792"/>
            <a:ext cx="8784976" cy="2308324"/>
          </a:xfrm>
          <a:prstGeom prst="rect">
            <a:avLst/>
          </a:prstGeom>
          <a:solidFill>
            <a:schemeClr val="bg1">
              <a:alpha val="44000"/>
            </a:schemeClr>
          </a:solidFill>
        </p:spPr>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لَا تَدْخُلُوا الْجَنَّةَ حَتَّى تُؤْمِنُوا، وَلَا تُؤْمِنُوا حَتَّى تَحَابُّوا، أَوَلَا أَدُلُّكُمْ عَلَى شَيْءٍ إِذَا فَعَلْتُمُوهُ تَحَابَبْتُمْ أَفْشُوا السَّلَامَ بَيْنَكُمْ </a:t>
            </a:r>
            <a:r>
              <a:rPr lang="ar-SA" sz="36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(رَوَاهُ مُسْلِمْ)</a:t>
            </a:r>
            <a:endParaRPr lang="ms-MY" sz="16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965107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 y="0"/>
            <a:ext cx="91275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9512" y="2249577"/>
            <a:ext cx="5544616" cy="492443"/>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467544" y="332656"/>
            <a:ext cx="8208912" cy="1569660"/>
          </a:xfrm>
          <a:prstGeom prst="rect">
            <a:avLst/>
          </a:prstGeom>
          <a:solidFill>
            <a:srgbClr val="00B0F0">
              <a:alpha val="63000"/>
            </a:srgbClr>
          </a:solidFill>
          <a:ln w="38100">
            <a:solidFill>
              <a:schemeClr val="tx1"/>
            </a:solidFill>
          </a:ln>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Matinya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para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ulamak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orang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soleh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ilmu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agama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semakin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terhakis</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Sebaliknya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semakin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ramai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pelaku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maksiat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sehingga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tidak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lagi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tinggal</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melainkan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orang-orang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jahat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1"/>
          <p:cNvSpPr>
            <a:spLocks noChangeArrowheads="1"/>
          </p:cNvSpPr>
          <p:nvPr/>
        </p:nvSpPr>
        <p:spPr bwMode="auto">
          <a:xfrm>
            <a:off x="0" y="4318357"/>
            <a:ext cx="9144000" cy="1785104"/>
          </a:xfrm>
          <a:prstGeom prst="rect">
            <a:avLst/>
          </a:prstGeom>
          <a:solidFill>
            <a:srgbClr val="00B0F0">
              <a:alpha val="48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Tidak</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akan</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datang</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hari</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kiamat</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sehingga</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Allah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mengambil</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orang-orang yang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baik</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dan</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ahli</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agama di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muka</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bumi</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maka</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tidak</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ada</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yang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tinggal</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padanya</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kecuali</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orang-orang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hina</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dan</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buruk</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akhlak</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yang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tidak</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mengetahui</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yang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makruf</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dan</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tidak</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mengingkari</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kemungkaran</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Hadis</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riwayat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Ahmad )</a:t>
            </a:r>
          </a:p>
        </p:txBody>
      </p:sp>
      <p:sp>
        <p:nvSpPr>
          <p:cNvPr id="6" name="Rectangle 5"/>
          <p:cNvSpPr/>
          <p:nvPr/>
        </p:nvSpPr>
        <p:spPr>
          <a:xfrm>
            <a:off x="179512" y="2753633"/>
            <a:ext cx="8784976" cy="1323439"/>
          </a:xfrm>
          <a:prstGeom prst="rect">
            <a:avLst/>
          </a:prstGeom>
          <a:solidFill>
            <a:schemeClr val="bg1">
              <a:alpha val="44000"/>
            </a:schemeClr>
          </a:solidFill>
        </p:spPr>
        <p:txBody>
          <a:bodyPr wrap="square">
            <a:spAutoFit/>
          </a:bodyPr>
          <a:lstStyle/>
          <a:p>
            <a:pPr algn="ctr" rtl="1"/>
            <a:r>
              <a:rPr lang="ar-SA"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لَا تَقُوْمُ السَّاعَةُ حَتَّى يَأْخُذَ </a:t>
            </a:r>
            <a:r>
              <a:rPr lang="ar-SA"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 </a:t>
            </a:r>
            <a:r>
              <a:rPr lang="ar-SA"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شَرِيطَتَهُ مِنْ أَهْلِ الأَرْضِ فَيَبْقَى فِيهَا عُجَاجَةٌ، لَا يَعْرِفُونَ مَعْرُوفًا وَلَا يُنْكِرُونَ مُنْكَرًا. </a:t>
            </a:r>
            <a:r>
              <a:rPr lang="ar-SA" sz="3200" dirty="0" smtClean="0">
                <a:solidFill>
                  <a:srgbClr val="FFFF00"/>
                </a:solidFill>
                <a:effectLst>
                  <a:glow rad="101600">
                    <a:prstClr val="black">
                      <a:alpha val="60000"/>
                    </a:prstClr>
                  </a:glow>
                </a:effectLst>
                <a:cs typeface="Traditional Arabic" pitchFamily="2" charset="-78"/>
              </a:rPr>
              <a:t>(رواه أحمد) </a:t>
            </a:r>
            <a:endParaRPr lang="ms-MY" sz="1050" dirty="0">
              <a:solidFill>
                <a:srgbClr val="FFFF00"/>
              </a:solidFill>
              <a:effectLst>
                <a:glow rad="101600">
                  <a:prstClr val="black">
                    <a:alpha val="60000"/>
                  </a:prstClr>
                </a:glow>
              </a:effectLst>
              <a:cs typeface="Traditional Arabic" pitchFamily="2" charset="-78"/>
            </a:endParaRPr>
          </a:p>
        </p:txBody>
      </p:sp>
    </p:spTree>
    <p:extLst>
      <p:ext uri="{BB962C8B-B14F-4D97-AF65-F5344CB8AC3E}">
        <p14:creationId xmlns:p14="http://schemas.microsoft.com/office/powerpoint/2010/main" val="19651071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 y="0"/>
            <a:ext cx="91275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55576" y="3553852"/>
            <a:ext cx="7726202" cy="954107"/>
          </a:xfrm>
          <a:prstGeom prst="rect">
            <a:avLst/>
          </a:prstGeom>
          <a:solidFill>
            <a:srgbClr val="00B0F0">
              <a:alpha val="63000"/>
            </a:srgbClr>
          </a:solidFill>
          <a:ln w="38100">
            <a:solidFill>
              <a:schemeClr val="tx1"/>
            </a:solidFill>
          </a:ln>
        </p:spPr>
        <p:txBody>
          <a:bodyPr wrap="square">
            <a:spAutoFit/>
          </a:bodyPr>
          <a:lstStyle/>
          <a:p>
            <a:pPr algn="ctr"/>
            <a:r>
              <a:rPr lang="ms-MY"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Memutuskan </a:t>
            </a:r>
            <a:r>
              <a:rPr lang="ms-MY" sz="28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hubungan </a:t>
            </a:r>
            <a:r>
              <a:rPr lang="ms-MY"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silaturrahim seringkali </a:t>
            </a:r>
            <a:r>
              <a:rPr lang="ms-MY" sz="28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terjadi.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35496" y="188640"/>
            <a:ext cx="9145016" cy="1015663"/>
          </a:xfrm>
          <a:prstGeom prst="rect">
            <a:avLst/>
          </a:prstGeom>
        </p:spPr>
        <p:txBody>
          <a:bodyPr wrap="square">
            <a:spAutoFit/>
          </a:bodyPr>
          <a:lstStyle/>
          <a:p>
            <a:pPr algn="ctr" fontAlgn="auto">
              <a:spcBef>
                <a:spcPts val="0"/>
              </a:spcBef>
              <a:spcAft>
                <a:spcPts val="0"/>
              </a:spcAft>
              <a:defRPr/>
            </a:pPr>
            <a:r>
              <a:rPr lang="ms-MY" sz="3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Antara petanda hampirnya hari kiamat </a:t>
            </a:r>
            <a:endParaRPr lang="ms-MY"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a:p>
            <a:pPr algn="ctr" fontAlgn="auto">
              <a:spcBef>
                <a:spcPts val="0"/>
              </a:spcBef>
              <a:spcAft>
                <a:spcPts val="0"/>
              </a:spcAft>
              <a:defRPr/>
            </a:pPr>
            <a:r>
              <a:rPr lang="ms-MY"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juga ialah </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755576" y="1537628"/>
            <a:ext cx="7726202" cy="1815882"/>
          </a:xfrm>
          <a:prstGeom prst="rect">
            <a:avLst/>
          </a:prstGeom>
          <a:solidFill>
            <a:schemeClr val="accent2">
              <a:lumMod val="50000"/>
              <a:alpha val="64000"/>
            </a:schemeClr>
          </a:solidFill>
          <a:ln w="38100">
            <a:solidFill>
              <a:schemeClr val="tx1"/>
            </a:solidFill>
          </a:ln>
        </p:spPr>
        <p:txBody>
          <a:bodyPr wrap="square">
            <a:spAutoFit/>
          </a:bodyPr>
          <a:lstStyle/>
          <a:p>
            <a:pPr algn="ctr"/>
            <a:r>
              <a:rPr lang="ms-MY"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Banyaknya </a:t>
            </a:r>
            <a:r>
              <a:rPr lang="ms-MY" sz="28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perbuatan dan perkataan keji. Mereka sudah tidak ambil peduli dalam melakukan kemaksiatan dan berkata keji dengan sesama mereka. </a:t>
            </a:r>
            <a:endPar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ectangle 5"/>
          <p:cNvSpPr/>
          <p:nvPr/>
        </p:nvSpPr>
        <p:spPr>
          <a:xfrm>
            <a:off x="755576" y="4777988"/>
            <a:ext cx="7704856" cy="523220"/>
          </a:xfrm>
          <a:prstGeom prst="rect">
            <a:avLst/>
          </a:prstGeom>
          <a:solidFill>
            <a:srgbClr val="7030A0">
              <a:alpha val="63000"/>
            </a:srgbClr>
          </a:solidFill>
          <a:ln w="38100">
            <a:solidFill>
              <a:schemeClr val="tx1"/>
            </a:solidFill>
          </a:ln>
        </p:spPr>
        <p:txBody>
          <a:bodyPr wrap="square">
            <a:spAutoFit/>
          </a:bodyPr>
          <a:lstStyle/>
          <a:p>
            <a:pPr algn="ctr"/>
            <a:r>
              <a:rPr lang="ms-MY"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Sikap </a:t>
            </a:r>
            <a:r>
              <a:rPr lang="ms-MY" sz="28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yang buruk dalam berjiran tetangga.</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965107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 y="0"/>
            <a:ext cx="91275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549" y="385500"/>
            <a:ext cx="8928992"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Seruan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renungan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untuk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hari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ini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539551" y="2445490"/>
            <a:ext cx="8218965" cy="1200329"/>
          </a:xfrm>
          <a:prstGeom prst="rect">
            <a:avLst/>
          </a:prstGeom>
          <a:solidFill>
            <a:schemeClr val="accent6">
              <a:lumMod val="75000"/>
              <a:alpha val="64000"/>
            </a:schemeClr>
          </a:solidFill>
          <a:ln w="38100">
            <a:solidFill>
              <a:schemeClr val="tx1"/>
            </a:solidFill>
          </a:ln>
        </p:spPr>
        <p:txBody>
          <a:bodyPr wrap="square">
            <a:spAutoFit/>
          </a:bodyP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Persiapkanlah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diri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kita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dengan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amal</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soleh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sebelum</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datangnya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kematian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merupakan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kiamat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bagi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setiap</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orang.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539552" y="1725410"/>
            <a:ext cx="8218965" cy="461665"/>
          </a:xfrm>
          <a:prstGeom prst="rect">
            <a:avLst/>
          </a:prstGeom>
          <a:solidFill>
            <a:srgbClr val="00B0F0">
              <a:alpha val="63000"/>
            </a:srgbClr>
          </a:solidFill>
          <a:ln w="38100">
            <a:solidFill>
              <a:schemeClr val="tx1"/>
            </a:solidFill>
          </a:ln>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Perbaikilah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hubungan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baik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sesama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kita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539550" y="3875564"/>
            <a:ext cx="8218965" cy="1569660"/>
          </a:xfrm>
          <a:prstGeom prst="rect">
            <a:avLst/>
          </a:prstGeom>
          <a:solidFill>
            <a:schemeClr val="accent3">
              <a:lumMod val="75000"/>
              <a:alpha val="64000"/>
            </a:schemeClr>
          </a:solidFill>
          <a:ln w="38100">
            <a:solidFill>
              <a:schemeClr val="tx1"/>
            </a:solidFill>
          </a:ln>
        </p:spPr>
        <p:txBody>
          <a:bodyPr wrap="square">
            <a:spAutoFit/>
          </a:bodyP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Beristigfar</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mohonlah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keredhaan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dari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Allah </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s.w.t.,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mudah-mudahan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kita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termasuk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di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kalangan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golongan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hamba-hamba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soleh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ditempatkan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dalam</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syurga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Allah</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965107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 y="0"/>
            <a:ext cx="91275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9552" y="116632"/>
            <a:ext cx="7992888" cy="1015663"/>
          </a:xfrm>
          <a:prstGeom prst="rect">
            <a:avLst/>
          </a:prstGeom>
        </p:spPr>
        <p:txBody>
          <a:bodyPr wrap="square">
            <a:spAutoFit/>
          </a:bodyPr>
          <a:lstStyle/>
          <a:p>
            <a:pPr lvl="0" algn="ctr">
              <a:defRPr/>
            </a:pPr>
            <a:r>
              <a:rPr lang="en-US" sz="3000" kern="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US"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US" sz="3000" kern="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US"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kern="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US"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lvl="0" algn="ctr">
              <a:defRPr/>
            </a:pP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Surah Al </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Zal</a:t>
            </a:r>
            <a:r>
              <a:rPr lang="en-US" sz="3000" kern="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z</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alah</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1 </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hingga</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8</a:t>
            </a:r>
            <a:endParaRPr lang="en-MY"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Rectangle 3"/>
          <p:cNvSpPr/>
          <p:nvPr/>
        </p:nvSpPr>
        <p:spPr>
          <a:xfrm>
            <a:off x="16430" y="1535301"/>
            <a:ext cx="9127570" cy="3477875"/>
          </a:xfrm>
          <a:prstGeom prst="rect">
            <a:avLst/>
          </a:prstGeom>
          <a:solidFill>
            <a:schemeClr val="bg1">
              <a:lumMod val="75000"/>
              <a:alpha val="47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إِذَا زُلْزِلَتِ الْأَرْضُ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زِلْزَالَهَا. </a:t>
            </a:r>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وَأَخْرَجَتِ الْأَرْضُ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أَثْقَالَهَا.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وَقَالَ </a:t>
            </a:r>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الْإِنسَانُ مَا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لَهَا. </a:t>
            </a:r>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يَوْمَئِذٍ تُحَدِّثُ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أَخْبَارَهَا. </a:t>
            </a:r>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بِأَنَّ رَبَّكَ أَوْحَى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لَهَا. </a:t>
            </a:r>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يَوْمَئِذٍ يَصْدُرُ النَّاسُ أَشْتَاتًا لِّيُرَوْا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أَعْمَالَهُمْ.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فَمَن </a:t>
            </a:r>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يَعْمَلْ مِثْقَالَ ذَرَّةٍ خَيْرًا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يَرَهُ. </a:t>
            </a:r>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وَمَن يَعْمَلْ مِثْقَالَ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ذَرَّةٍ </a:t>
            </a:r>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شَرًّا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يَرَهُ.</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Tree>
    <p:extLst>
      <p:ext uri="{BB962C8B-B14F-4D97-AF65-F5344CB8AC3E}">
        <p14:creationId xmlns:p14="http://schemas.microsoft.com/office/powerpoint/2010/main" val="19651071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 y="0"/>
            <a:ext cx="91275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751325"/>
            <a:ext cx="9144000" cy="4154984"/>
          </a:xfrm>
          <a:prstGeom prst="rect">
            <a:avLst/>
          </a:prstGeom>
          <a:solidFill>
            <a:srgbClr val="00B0F0">
              <a:alpha val="45000"/>
            </a:srgbClr>
          </a:solidFill>
        </p:spPr>
        <p:txBody>
          <a:bodyPr wrap="square">
            <a:spAutoFit/>
          </a:bodyPr>
          <a:lstStyle/>
          <a:p>
            <a:pPr algn="ct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Apabila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bumi</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digegarkan</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dengan</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gegaran</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yang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sedahsyat-dahsyatnya</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serta</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bumi</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itu</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mengeluarkan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segala</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isinya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berkatalah</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manusia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dengan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perasaan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gerun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Apa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yang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sudah</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terjadi</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kepada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bumi</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Pada</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hari</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itu</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bumipun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menceritakan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khabar</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beritanya</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Bahawa</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Tuhanmu</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telah</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memerintahnya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berlaku</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demikian</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Pada</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hari</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itu</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manusia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akan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keluar</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berselerak</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dari</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kubur</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masing-masing</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untuk</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diperlihatkan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kepada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mereka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balasan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amal-amal</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mereka</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Maka</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sesiapa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berbuat</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kebajikan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seberat</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zarah</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nescaya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akan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dilihatnya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dalam</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surat</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amalnya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sesiapa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berbuat</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kejahatan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seberat</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zarah</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nescaya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akan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dilihatnya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dalam</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surat</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amalnya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t>
            </a:r>
          </a:p>
        </p:txBody>
      </p:sp>
      <p:sp>
        <p:nvSpPr>
          <p:cNvPr id="4" name="Rectangle 3"/>
          <p:cNvSpPr/>
          <p:nvPr/>
        </p:nvSpPr>
        <p:spPr>
          <a:xfrm>
            <a:off x="539552" y="404664"/>
            <a:ext cx="4248472" cy="553998"/>
          </a:xfrm>
          <a:prstGeom prst="rect">
            <a:avLst/>
          </a:prstGeom>
        </p:spPr>
        <p:txBody>
          <a:bodyPr wrap="square">
            <a:spAutoFit/>
          </a:bodyPr>
          <a:lstStyle/>
          <a:p>
            <a:pPr lvl="0" algn="ctr">
              <a:defRPr/>
            </a:pP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Yang </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bermaksud</a:t>
            </a:r>
            <a:endParaRPr lang="en-MY"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1965107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 y="0"/>
            <a:ext cx="91275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844824"/>
            <a:ext cx="9144000" cy="2400657"/>
          </a:xfrm>
          <a:prstGeom prst="rect">
            <a:avLst/>
          </a:prstGeom>
          <a:no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892967"/>
            <a:ext cx="9144000" cy="1200329"/>
          </a:xfrm>
          <a:prstGeom prst="rect">
            <a:avLst/>
          </a:prstGeom>
          <a:solidFill>
            <a:srgbClr val="00B0F0">
              <a:alpha val="53000"/>
            </a:srgbClr>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02822" y="404664"/>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9651071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 y="0"/>
            <a:ext cx="91275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9"/>
          <p:cNvSpPr>
            <a:spLocks noChangeArrowheads="1"/>
          </p:cNvSpPr>
          <p:nvPr/>
        </p:nvSpPr>
        <p:spPr bwMode="auto">
          <a:xfrm>
            <a:off x="228600" y="188640"/>
            <a:ext cx="2571776" cy="842986"/>
          </a:xfrm>
          <a:prstGeom prst="roundRect">
            <a:avLst>
              <a:gd name="adj" fmla="val 16667"/>
            </a:avLst>
          </a:prstGeom>
          <a:solidFill>
            <a:schemeClr val="accent6">
              <a:lumMod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
        <p:nvSpPr>
          <p:cNvPr id="4" name="Rectangle 3"/>
          <p:cNvSpPr/>
          <p:nvPr/>
        </p:nvSpPr>
        <p:spPr>
          <a:xfrm>
            <a:off x="467544" y="1556792"/>
            <a:ext cx="8388424" cy="4154984"/>
          </a:xfrm>
          <a:prstGeom prst="rect">
            <a:avLst/>
          </a:prstGeom>
          <a:solidFill>
            <a:schemeClr val="accent6">
              <a:lumMod val="40000"/>
              <a:lumOff val="60000"/>
              <a:alpha val="37000"/>
            </a:scheme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 هَذَا وَأَسْتَغْفِرُ اللهَ العَظِيمَ لِي وَلَكُمْ، وَلِسَائِرِ المُسْلِمِينَ وَالمُسْلِمَاتِ، وَالمُؤْمِنِينَ وَالمُؤْمِنَاتِ، فَاسْتَغْفِرُوهُ فَيَا فَوْزَ المُسْتَغْفِرِينَ وَيَا نَجَاةَ التَّائِبِين.َ</a:t>
            </a:r>
            <a:endParaRPr lang="ms-MY"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3003800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76799169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41616626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 y="0"/>
            <a:ext cx="91275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14400" y="395953"/>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6" name="Rectangle 5"/>
          <p:cNvSpPr/>
          <p:nvPr/>
        </p:nvSpPr>
        <p:spPr>
          <a:xfrm>
            <a:off x="0" y="1646995"/>
            <a:ext cx="9144000" cy="1862048"/>
          </a:xfrm>
          <a:prstGeom prst="rect">
            <a:avLst/>
          </a:prstGeom>
          <a:no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7" name="TextBox 6"/>
          <p:cNvSpPr txBox="1"/>
          <p:nvPr/>
        </p:nvSpPr>
        <p:spPr>
          <a:xfrm>
            <a:off x="0" y="4049777"/>
            <a:ext cx="9144000" cy="1323439"/>
          </a:xfrm>
          <a:prstGeom prst="rect">
            <a:avLst/>
          </a:prstGeom>
          <a:solidFill>
            <a:srgbClr val="00B0F0">
              <a:alpha val="38000"/>
            </a:srgbClr>
          </a:solid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819902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 y="0"/>
            <a:ext cx="91275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5720" y="334397"/>
            <a:ext cx="847728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08787"/>
            <a:ext cx="9144000" cy="1938992"/>
          </a:xfrm>
          <a:prstGeom prst="rect">
            <a:avLst/>
          </a:prstGeom>
          <a:solidFill>
            <a:schemeClr val="accent6">
              <a:lumMod val="75000"/>
              <a:alpha val="22000"/>
            </a:schemeClr>
          </a:solidFill>
          <a:ln>
            <a:noFill/>
          </a:ln>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اللهُ</a:t>
            </a:r>
            <a:r>
              <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وَحْدَهُ لا سَريكَ</a:t>
            </a:r>
            <a:r>
              <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لَه، </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772778"/>
            <a:ext cx="9144000" cy="2246769"/>
          </a:xfrm>
          <a:prstGeom prst="rect">
            <a:avLst/>
          </a:prstGeom>
          <a:solidFill>
            <a:srgbClr val="00B0F0">
              <a:alpha val="45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819902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 y="0"/>
            <a:ext cx="91275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28610" y="188640"/>
            <a:ext cx="76533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28800"/>
            <a:ext cx="9144000" cy="1631216"/>
          </a:xfrm>
          <a:prstGeom prst="rect">
            <a:avLst/>
          </a:prstGeom>
          <a:solidFill>
            <a:schemeClr val="accent6">
              <a:lumMod val="75000"/>
              <a:alpha val="22000"/>
            </a:schemeClr>
          </a:solidFill>
        </p:spPr>
        <p:txBody>
          <a:bodyPr wrap="square">
            <a:spAutoFit/>
          </a:bodyPr>
          <a:lstStyle/>
          <a:p>
            <a:pPr algn="ctr" rtl="1"/>
            <a:r>
              <a:rPr lang="ar-EG"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نَبِيِّنَا مُحَمَّدٍ </a:t>
            </a:r>
            <a:endParaRPr lang="en-US"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وَصَحْبِهِ أَجْمَعِيْن</a:t>
            </a:r>
            <a:r>
              <a:rPr lang="ar-EG"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50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420269"/>
            <a:ext cx="9144000" cy="1384995"/>
          </a:xfrm>
          <a:prstGeom prst="rect">
            <a:avLst/>
          </a:prstGeom>
          <a:solidFill>
            <a:srgbClr val="00B0F0">
              <a:alpha val="35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s.a.w</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819902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 y="0"/>
            <a:ext cx="91275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600200" y="399787"/>
            <a:ext cx="600079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4056513"/>
            <a:ext cx="9144000" cy="1089529"/>
          </a:xfrm>
          <a:prstGeom prst="rect">
            <a:avLst/>
          </a:prstGeom>
          <a:solidFill>
            <a:srgbClr val="00B0F0">
              <a:alpha val="39000"/>
            </a:srgbClr>
          </a:solidFill>
          <a:ln w="57150">
            <a:noFill/>
          </a:ln>
        </p:spPr>
        <p:txBody>
          <a:bodyPr wrap="square">
            <a:spAutoFit/>
          </a:bodyPr>
          <a:lstStyle/>
          <a:p>
            <a:pPr lvl="0" algn="ctr" defTabSz="1022350">
              <a:lnSpc>
                <a:spcPct val="90000"/>
              </a:lnSpc>
              <a:spcBef>
                <a:spcPct val="0"/>
              </a:spcBef>
              <a:spcAft>
                <a:spcPct val="35000"/>
              </a:spcAft>
            </a:pP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Bertakwalah</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kepada</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mudah-mudahan</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kehidupan</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kita</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terus</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dibimbing</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oleh-Nya</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dikurniakan</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rahmat</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inayahNya</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endParaRPr lang="en-MY"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360040" y="1857598"/>
            <a:ext cx="8388424" cy="923330"/>
          </a:xfrm>
          <a:prstGeom prst="rect">
            <a:avLst/>
          </a:prstGeom>
          <a:solidFill>
            <a:schemeClr val="accent6">
              <a:lumMod val="75000"/>
              <a:alpha val="24000"/>
            </a:schemeClr>
          </a:solidFill>
        </p:spPr>
        <p:txBody>
          <a:bodyPr wrap="square">
            <a:spAutoFit/>
          </a:bodyPr>
          <a:lstStyle/>
          <a:p>
            <a:pPr algn="ctr" rtl="1"/>
            <a:r>
              <a:rPr lang="ar-EG" sz="5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a:t>
            </a:r>
            <a:r>
              <a:rPr lang="ar-EG" sz="5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EG" sz="5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الَّذِيْ هَدَاكُمْ لِهَذَا الدِّيْنِ الْقَوِيْم.</a:t>
            </a:r>
            <a:endParaRPr lang="ms-MY" sz="5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819902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99806990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7769653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90543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 y="0"/>
            <a:ext cx="91275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66696" y="341362"/>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07773"/>
            <a:ext cx="9144000" cy="1938992"/>
          </a:xfrm>
          <a:prstGeom prst="rect">
            <a:avLst/>
          </a:prstGeom>
          <a:solidFill>
            <a:schemeClr val="accent6">
              <a:lumMod val="50000"/>
              <a:alpha val="27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وَحْدَهُ لاَ شَرِيْكَ لَهُ، </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134559"/>
            <a:ext cx="9144000" cy="2246769"/>
          </a:xfrm>
          <a:prstGeom prst="rect">
            <a:avLst/>
          </a:prstGeom>
          <a:solidFill>
            <a:srgbClr val="00B0F0">
              <a:alpha val="51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9651071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5838052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816843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3573508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33343984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4993393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21614950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8184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 y="0"/>
            <a:ext cx="91275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27584" y="175787"/>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72008" y="1661821"/>
            <a:ext cx="8964488" cy="1754326"/>
          </a:xfrm>
          <a:prstGeom prst="rect">
            <a:avLst/>
          </a:prstGeom>
          <a:solidFill>
            <a:schemeClr val="accent6">
              <a:lumMod val="75000"/>
              <a:alpha val="20000"/>
            </a:schemeClr>
          </a:solidFill>
        </p:spPr>
        <p:txBody>
          <a:bodyPr wrap="square">
            <a:spAutoFit/>
          </a:bodyPr>
          <a:lstStyle/>
          <a:p>
            <a:pPr lvl="0" algn="ctr" rtl="1" fontAlgn="base">
              <a:spcBef>
                <a:spcPct val="0"/>
              </a:spcBef>
              <a:spcAft>
                <a:spcPct val="0"/>
              </a:spcAft>
            </a:pP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وَرَسُوْلِكَ مُحَمَّدٍ وَعَلَى ءَالِهِ وَصَحْبِهِ.</a:t>
            </a:r>
            <a:endParaRPr lang="ar-EG" sz="540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492277"/>
            <a:ext cx="9144000" cy="1384995"/>
          </a:xfrm>
          <a:prstGeom prst="rect">
            <a:avLst/>
          </a:prstGeom>
          <a:solidFill>
            <a:srgbClr val="00B0F0">
              <a:alpha val="52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965107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 y="0"/>
            <a:ext cx="91275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59632" y="382305"/>
            <a:ext cx="685804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432048" y="2143596"/>
            <a:ext cx="8316416" cy="861774"/>
          </a:xfrm>
          <a:prstGeom prst="rect">
            <a:avLst/>
          </a:prstGeom>
          <a:solidFill>
            <a:schemeClr val="accent6">
              <a:lumMod val="50000"/>
              <a:alpha val="27000"/>
            </a:schemeClr>
          </a:solidFill>
        </p:spPr>
        <p:txBody>
          <a:bodyPr wrap="square">
            <a:spAutoFit/>
          </a:bodyPr>
          <a:lstStyle/>
          <a:p>
            <a:pPr algn="ctr" rtl="1"/>
            <a:r>
              <a:rPr lang="ar-EG"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تُقَاتِهِ وَلاَ تَمُوْتُنَّ إِلاَّ وَأَنْتُمْ </a:t>
            </a:r>
            <a:r>
              <a:rPr lang="ar-EG"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مُسْلِمُون</a:t>
            </a:r>
            <a:r>
              <a:rPr lang="ar-SA"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50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270737"/>
            <a:ext cx="9144000" cy="1246495"/>
          </a:xfrm>
          <a:prstGeom prst="rect">
            <a:avLst/>
          </a:prstGeom>
          <a:solidFill>
            <a:srgbClr val="00B0F0">
              <a:alpha val="43000"/>
            </a:srgbClr>
          </a:solidFill>
          <a:ln w="57150">
            <a:noFill/>
          </a:ln>
        </p:spPr>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Bertaqwalah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dengan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sebenar-benarnya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janganlah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kamu</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mati</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melainkan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dalam</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keadaan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seorang</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Islam. </a:t>
            </a:r>
            <a:endParaRPr lang="en-GB"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Tree>
    <p:extLst>
      <p:ext uri="{BB962C8B-B14F-4D97-AF65-F5344CB8AC3E}">
        <p14:creationId xmlns:p14="http://schemas.microsoft.com/office/powerpoint/2010/main" val="1965107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 y="0"/>
            <a:ext cx="91420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829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 y="0"/>
            <a:ext cx="91275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83568" y="388048"/>
            <a:ext cx="7623659" cy="553998"/>
          </a:xfrm>
          <a:prstGeom prst="rect">
            <a:avLst/>
          </a:prstGeom>
        </p:spPr>
        <p:txBody>
          <a:bodyPr wrap="square">
            <a:spAutoFit/>
          </a:bodyPr>
          <a:lstStyle/>
          <a:p>
            <a:pPr lvl="0" algn="ctr"/>
            <a:r>
              <a:rPr lang="en-US" sz="3000" b="1" dirty="0" err="1"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Hari</a:t>
            </a:r>
            <a:r>
              <a:rPr lang="en-US"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kiamat</a:t>
            </a:r>
            <a:r>
              <a:rPr lang="en-US"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adalah</a:t>
            </a:r>
            <a:r>
              <a:rPr lang="en-US"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perkara</a:t>
            </a:r>
            <a:r>
              <a:rPr lang="en-US"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Ghaib</a:t>
            </a:r>
            <a:endParaRPr lang="en-US" sz="3000" b="1" dirty="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endParaRPr>
          </a:p>
        </p:txBody>
      </p:sp>
      <p:sp>
        <p:nvSpPr>
          <p:cNvPr id="4" name="Freeform 7"/>
          <p:cNvSpPr/>
          <p:nvPr/>
        </p:nvSpPr>
        <p:spPr>
          <a:xfrm>
            <a:off x="3779912" y="3125422"/>
            <a:ext cx="4723615" cy="2103778"/>
          </a:xfrm>
          <a:prstGeom prst="rect">
            <a:avLst/>
          </a:prstGeom>
          <a:solidFill>
            <a:srgbClr val="F79646">
              <a:lumMod val="75000"/>
            </a:srgbClr>
          </a:solidFill>
          <a:ln w="25400" cap="flat" cmpd="sng" algn="ctr">
            <a:solidFill>
              <a:sysClr val="window" lastClr="FFFFFF">
                <a:hueOff val="0"/>
                <a:satOff val="0"/>
                <a:lumOff val="0"/>
                <a:alphaOff val="0"/>
              </a:sysClr>
            </a:solidFill>
            <a:prstDash val="solid"/>
          </a:ln>
          <a:effectLst/>
        </p:spPr>
        <p:txBody>
          <a:bodyPr spcFirstLastPara="0" vert="horz" wrap="square" lIns="220802" tIns="220802" rIns="220802" bIns="220802" numCol="1" spcCol="1270" anchor="ctr" anchorCtr="0">
            <a:noAutofit/>
          </a:bodyPr>
          <a:lstStyle/>
          <a:p>
            <a:pPr lvl="0" algn="ctr" defTabSz="1377950">
              <a:lnSpc>
                <a:spcPct val="90000"/>
              </a:lnSpc>
              <a:spcBef>
                <a:spcPct val="0"/>
              </a:spcBef>
              <a:spcAft>
                <a:spcPct val="35000"/>
              </a:spcAft>
            </a:pPr>
            <a:r>
              <a:rPr lang="sv-SE" sz="2400" b="1"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Hanya </a:t>
            </a:r>
            <a:r>
              <a:rPr lang="sv-SE" sz="24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Allah </a:t>
            </a:r>
            <a:r>
              <a:rPr lang="sv-SE" sz="2400" b="1"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s.w.t. yang mengetahuinya.</a:t>
            </a:r>
            <a:endParaRPr kumimoji="0" lang="en-MY" sz="2400" b="1" i="0" u="none" strike="noStrike" kern="1200" cap="none" spc="0" normalizeH="0" baseline="0" noProof="0"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5" name="Right Arrow 4"/>
          <p:cNvSpPr/>
          <p:nvPr/>
        </p:nvSpPr>
        <p:spPr>
          <a:xfrm rot="5400000">
            <a:off x="7113084" y="4471700"/>
            <a:ext cx="880711" cy="2362480"/>
          </a:xfrm>
          <a:prstGeom prst="righ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25400" cap="flat" cmpd="sng" algn="ctr">
            <a:solidFill>
              <a:sysClr val="window" lastClr="FFFFFF"/>
            </a:solidFill>
            <a:prstDash val="solid"/>
          </a:ln>
          <a:effectLst>
            <a:outerShdw blurRad="50800" dist="38100" dir="5400000" algn="t" rotWithShape="0">
              <a:prstClr val="black">
                <a:alpha val="40000"/>
              </a:prstClr>
            </a:outerShdw>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MY">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899592" y="1636783"/>
            <a:ext cx="4968552" cy="2128339"/>
          </a:xfrm>
          <a:prstGeom prst="rect">
            <a:avLst/>
          </a:prstGeom>
          <a:solidFill>
            <a:srgbClr val="92D050"/>
          </a:solidFill>
          <a:ln w="25400" cap="flat" cmpd="sng" algn="ctr">
            <a:solidFill>
              <a:sysClr val="window" lastClr="FFFFFF">
                <a:hueOff val="0"/>
                <a:satOff val="0"/>
                <a:lumOff val="0"/>
                <a:alphaOff val="0"/>
              </a:sysClr>
            </a:solidFill>
            <a:prstDash val="solid"/>
          </a:ln>
          <a:effectLst/>
        </p:spPr>
        <p:txBody>
          <a:bodyPr spcFirstLastPara="0" vert="horz" wrap="square" lIns="181319" tIns="181319" rIns="181319" bIns="181319" numCol="1" spcCol="1270" anchor="ctr" anchorCtr="0">
            <a:noAutofit/>
          </a:bodyPr>
          <a:lstStyle/>
          <a:p>
            <a:pPr lvl="0" algn="ctr" defTabSz="1422400">
              <a:lnSpc>
                <a:spcPct val="90000"/>
              </a:lnSpc>
              <a:spcBef>
                <a:spcPct val="0"/>
              </a:spcBef>
              <a:spcAft>
                <a:spcPct val="35000"/>
              </a:spcAft>
            </a:pPr>
            <a:r>
              <a:rPr lang="en-MY"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Dijelaskan</a:t>
            </a:r>
            <a:r>
              <a:rPr lang="en-MY"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dirty="0" err="1">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secara</a:t>
            </a:r>
            <a:r>
              <a:rPr lang="en-MY" sz="24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dirty="0" err="1">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terperinci</a:t>
            </a:r>
            <a:r>
              <a:rPr lang="en-MY" sz="24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dirty="0" err="1">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MY" sz="24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al-Quran </a:t>
            </a:r>
            <a:r>
              <a:rPr lang="en-MY" sz="2400" b="1" dirty="0" err="1">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MY" sz="24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Al-</a:t>
            </a:r>
            <a:r>
              <a:rPr lang="en-MY"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hadis</a:t>
            </a:r>
            <a:r>
              <a:rPr lang="en-MY" sz="24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endParaRPr kumimoji="0" lang="en-MY" sz="2400" b="1" i="0" u="none" strike="noStrike" kern="1200" cap="none" spc="0" normalizeH="0" baseline="0" noProof="0"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Tree>
    <p:extLst>
      <p:ext uri="{BB962C8B-B14F-4D97-AF65-F5344CB8AC3E}">
        <p14:creationId xmlns:p14="http://schemas.microsoft.com/office/powerpoint/2010/main" val="1965107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 y="0"/>
            <a:ext cx="91275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8081" y="253097"/>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 </a:t>
            </a:r>
            <a:r>
              <a:rPr lang="en-US" sz="30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Ahzab</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63:</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16904" y="3928988"/>
            <a:ext cx="8991600" cy="2308324"/>
          </a:xfrm>
          <a:prstGeom prst="rect">
            <a:avLst/>
          </a:prstGeom>
          <a:solidFill>
            <a:srgbClr val="00B0F0">
              <a:alpha val="45000"/>
            </a:srgbClr>
          </a:solidFill>
        </p:spPr>
        <p:txBody>
          <a:bodyPr wrap="square">
            <a:spAutoFit/>
          </a:bodyPr>
          <a:lstStyle/>
          <a:p>
            <a:pPr algn="ct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 bertanya kepadamu (Wahai Muhammad) tentang kedatangan hari kiamat; katakanlah: "Sesungguhnya pengetahuan mengenainya hanyalah ada di sisi Allah</a:t>
            </a:r>
            <a:r>
              <a:rPr lang="ms-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a:t>
            </a: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 jalannya </a:t>
            </a:r>
            <a:r>
              <a:rPr lang="ms-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engkau </a:t>
            </a: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dapat mengetahui? </a:t>
            </a:r>
            <a:r>
              <a:rPr lang="ms-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Boleh </a:t>
            </a: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jadi masa datangnya tidak lama lagi”.</a:t>
            </a:r>
            <a:endPar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5" name="Rectangle 4"/>
          <p:cNvSpPr/>
          <p:nvPr/>
        </p:nvSpPr>
        <p:spPr>
          <a:xfrm>
            <a:off x="251520" y="1787332"/>
            <a:ext cx="8534399" cy="1569660"/>
          </a:xfrm>
          <a:prstGeom prst="rect">
            <a:avLst/>
          </a:prstGeom>
          <a:solidFill>
            <a:schemeClr val="bg1">
              <a:alpha val="40000"/>
            </a:schemeClr>
          </a:solidFill>
        </p:spPr>
        <p:txBody>
          <a:bodyPr wrap="square">
            <a:spAutoFit/>
          </a:bodyPr>
          <a:lstStyle/>
          <a:p>
            <a:pPr algn="ct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يَسْأَلُكَ النَّاسُ عَنِ السَّاعَةِ قُلْ إِنَّمَا عِلْمُهَا عِندَ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وَمَا يُدْرِيكَ لَعَلَّ السَّاعَةَ تَكُونُ قَرِيبًا</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965107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 y="0"/>
            <a:ext cx="91275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50254" y="2564904"/>
            <a:ext cx="7726202" cy="1200329"/>
          </a:xfrm>
          <a:prstGeom prst="rect">
            <a:avLst/>
          </a:prstGeom>
          <a:solidFill>
            <a:srgbClr val="00B0F0">
              <a:alpha val="63000"/>
            </a:srgbClr>
          </a:solidFill>
          <a:ln w="38100">
            <a:solidFill>
              <a:schemeClr val="tx1"/>
            </a:solidFill>
          </a:ln>
        </p:spPr>
        <p:txBody>
          <a:bodyPr wrap="square">
            <a:spAutoFit/>
          </a:bodyPr>
          <a:lstStyle/>
          <a:p>
            <a:pPr algn="ctr"/>
            <a:r>
              <a:rPr lang="ms-MY" sz="2400" b="1" dirty="0">
                <a:solidFill>
                  <a:schemeClr val="bg1"/>
                </a:solidFill>
                <a:effectLst>
                  <a:glow rad="101600">
                    <a:schemeClr val="tx1">
                      <a:alpha val="60000"/>
                    </a:schemeClr>
                  </a:glow>
                </a:effectLst>
                <a:latin typeface="Arial" pitchFamily="34" charset="0"/>
                <a:cs typeface="Arial" pitchFamily="34" charset="0"/>
              </a:rPr>
              <a:t>Keluarnya Dajjal yang akan membawa fitnah besar dan menggugat keimanan sehingga ramai yang terpedaya </a:t>
            </a:r>
            <a:r>
              <a:rPr lang="ms-MY" sz="2400" b="1" dirty="0" smtClean="0">
                <a:solidFill>
                  <a:schemeClr val="bg1"/>
                </a:solidFill>
                <a:effectLst>
                  <a:glow rad="101600">
                    <a:schemeClr val="tx1">
                      <a:alpha val="60000"/>
                    </a:schemeClr>
                  </a:glow>
                </a:effectLst>
                <a:latin typeface="Arial" pitchFamily="34" charset="0"/>
                <a:cs typeface="Arial" pitchFamily="34" charset="0"/>
              </a:rPr>
              <a:t>dengannya.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79512" y="354722"/>
            <a:ext cx="8784976" cy="553998"/>
          </a:xfrm>
          <a:prstGeom prst="rect">
            <a:avLst/>
          </a:prstGeom>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Tanda-tanda</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besar</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kiamat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5" name="Rectangle 4"/>
          <p:cNvSpPr/>
          <p:nvPr/>
        </p:nvSpPr>
        <p:spPr>
          <a:xfrm>
            <a:off x="950254" y="1196752"/>
            <a:ext cx="7726202" cy="1200329"/>
          </a:xfrm>
          <a:prstGeom prst="rect">
            <a:avLst/>
          </a:prstGeom>
          <a:solidFill>
            <a:schemeClr val="accent2">
              <a:lumMod val="50000"/>
              <a:alpha val="64000"/>
            </a:schemeClr>
          </a:solidFill>
          <a:ln w="38100">
            <a:solidFill>
              <a:schemeClr val="tx1"/>
            </a:solidFill>
          </a:ln>
        </p:spPr>
        <p:txBody>
          <a:bodyPr wrap="square">
            <a:spAutoFit/>
          </a:bodyPr>
          <a:lstStyle/>
          <a:p>
            <a:pPr algn="ctr"/>
            <a:r>
              <a:rPr lang="ms-MY" sz="2400" b="1" dirty="0">
                <a:solidFill>
                  <a:schemeClr val="bg1"/>
                </a:solidFill>
                <a:effectLst>
                  <a:glow rad="101600">
                    <a:schemeClr val="tx1">
                      <a:alpha val="60000"/>
                    </a:schemeClr>
                  </a:glow>
                </a:effectLst>
                <a:latin typeface="Arial" pitchFamily="34" charset="0"/>
                <a:cs typeface="Arial" pitchFamily="34" charset="0"/>
              </a:rPr>
              <a:t>Keluarnya asap yang mengakibatkan penyakit seperti selsema dalam kalangan orang yang beriman dan akan mematikan semua orang kafir. </a:t>
            </a:r>
            <a:endParaRPr lang="en-US" sz="2400" b="1" dirty="0">
              <a:ln>
                <a:solidFill>
                  <a:sysClr val="windowText" lastClr="000000"/>
                </a:solidFill>
              </a:ln>
              <a:solidFill>
                <a:schemeClr val="bg1"/>
              </a:solidFill>
              <a:effectLst>
                <a:glow rad="101600">
                  <a:schemeClr val="tx1">
                    <a:alpha val="60000"/>
                  </a:schemeClr>
                </a:glow>
              </a:effectLst>
              <a:latin typeface="Arial" pitchFamily="34" charset="0"/>
              <a:cs typeface="Arial" pitchFamily="34" charset="0"/>
            </a:endParaRPr>
          </a:p>
        </p:txBody>
      </p:sp>
      <p:sp>
        <p:nvSpPr>
          <p:cNvPr id="6" name="Rectangle 5"/>
          <p:cNvSpPr/>
          <p:nvPr/>
        </p:nvSpPr>
        <p:spPr>
          <a:xfrm>
            <a:off x="971600" y="3933056"/>
            <a:ext cx="7704856" cy="1200329"/>
          </a:xfrm>
          <a:prstGeom prst="rect">
            <a:avLst/>
          </a:prstGeom>
          <a:solidFill>
            <a:srgbClr val="7030A0">
              <a:alpha val="63000"/>
            </a:srgbClr>
          </a:solidFill>
          <a:ln w="38100">
            <a:solidFill>
              <a:schemeClr val="tx1"/>
            </a:solidFill>
          </a:ln>
        </p:spPr>
        <p:txBody>
          <a:bodyPr wrap="square">
            <a:spAutoFit/>
          </a:bodyPr>
          <a:lstStyle/>
          <a:p>
            <a:pPr algn="ctr"/>
            <a:r>
              <a:rPr lang="ms-MY" sz="2400" b="1" dirty="0">
                <a:solidFill>
                  <a:schemeClr val="bg1"/>
                </a:solidFill>
                <a:effectLst>
                  <a:glow rad="101600">
                    <a:schemeClr val="tx1">
                      <a:alpha val="60000"/>
                    </a:schemeClr>
                  </a:glow>
                </a:effectLst>
                <a:latin typeface="Arial" pitchFamily="34" charset="0"/>
                <a:cs typeface="Arial" pitchFamily="34" charset="0"/>
              </a:rPr>
              <a:t>Keluarnya ‘dabbah’ iaitu binatang besar berhampiran Bukit Shafa di Mekah yang boleh bercakap dengan manusia.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971600" y="5301208"/>
            <a:ext cx="7704856" cy="461665"/>
          </a:xfrm>
          <a:prstGeom prst="rect">
            <a:avLst/>
          </a:prstGeom>
          <a:solidFill>
            <a:schemeClr val="accent6">
              <a:lumMod val="75000"/>
              <a:alpha val="63000"/>
            </a:schemeClr>
          </a:solidFill>
          <a:ln w="38100">
            <a:solidFill>
              <a:schemeClr val="tx1"/>
            </a:solidFill>
          </a:ln>
        </p:spPr>
        <p:txBody>
          <a:bodyPr wrap="square">
            <a:spAutoFit/>
          </a:bodyPr>
          <a:lstStyle/>
          <a:p>
            <a:pPr algn="ctr"/>
            <a:r>
              <a:rPr lang="sv-SE" sz="2400" b="1" dirty="0">
                <a:solidFill>
                  <a:schemeClr val="bg1"/>
                </a:solidFill>
                <a:effectLst>
                  <a:glow rad="101600">
                    <a:schemeClr val="tx1">
                      <a:alpha val="60000"/>
                    </a:schemeClr>
                  </a:glow>
                </a:effectLst>
                <a:latin typeface="Arial" pitchFamily="34" charset="0"/>
                <a:cs typeface="Arial" pitchFamily="34" charset="0"/>
              </a:rPr>
              <a:t>Terbitnya matahari dari sebelah barat.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1331640" y="5733256"/>
            <a:ext cx="7726202" cy="769441"/>
          </a:xfrm>
          <a:prstGeom prst="rect">
            <a:avLst/>
          </a:prstGeom>
          <a:solidFill>
            <a:srgbClr val="92D050">
              <a:alpha val="63000"/>
            </a:srgbClr>
          </a:solidFill>
          <a:ln w="38100">
            <a:solidFill>
              <a:schemeClr val="tx1"/>
            </a:solidFill>
          </a:ln>
        </p:spPr>
        <p:txBody>
          <a:bodyPr wrap="square">
            <a:spAutoFit/>
          </a:bodyPr>
          <a:lstStyle/>
          <a:p>
            <a:pPr algn="ctr"/>
            <a:r>
              <a:rPr lang="ms-MY" sz="2200" b="1" dirty="0"/>
              <a:t>Maka pada saat itu, Allah </a:t>
            </a:r>
            <a:r>
              <a:rPr lang="ms-MY" sz="2200" b="1" dirty="0" smtClean="0"/>
              <a:t>S.W.T tidak </a:t>
            </a:r>
            <a:r>
              <a:rPr lang="ms-MY" sz="2200" b="1" dirty="0"/>
              <a:t>lagi menerima iman orang kafir dan tidak menerima taubat orang yang berdosa.</a:t>
            </a:r>
            <a:endParaRPr lang="en-MY" sz="2200" b="1" dirty="0"/>
          </a:p>
        </p:txBody>
      </p:sp>
      <p:sp>
        <p:nvSpPr>
          <p:cNvPr id="9" name="Diamond 8"/>
          <p:cNvSpPr/>
          <p:nvPr/>
        </p:nvSpPr>
        <p:spPr>
          <a:xfrm>
            <a:off x="251520" y="1340768"/>
            <a:ext cx="864096" cy="792088"/>
          </a:xfrm>
          <a:prstGeom prst="diamon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rPr>
              <a:t>1</a:t>
            </a:r>
            <a:endParaRPr lang="en-MY" sz="2800" b="1"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10" name="Diamond 9"/>
          <p:cNvSpPr/>
          <p:nvPr/>
        </p:nvSpPr>
        <p:spPr>
          <a:xfrm>
            <a:off x="294398" y="5445224"/>
            <a:ext cx="864096" cy="792088"/>
          </a:xfrm>
          <a:prstGeom prst="diamond">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rPr>
              <a:t>4</a:t>
            </a:r>
            <a:endParaRPr lang="en-MY" sz="2800" b="1"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11" name="Diamond 10"/>
          <p:cNvSpPr/>
          <p:nvPr/>
        </p:nvSpPr>
        <p:spPr>
          <a:xfrm>
            <a:off x="315505" y="4137176"/>
            <a:ext cx="864096" cy="792088"/>
          </a:xfrm>
          <a:prstGeom prst="diamon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rPr>
              <a:t>3</a:t>
            </a:r>
            <a:endParaRPr lang="en-MY" sz="2800" b="1"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12" name="Diamond 11"/>
          <p:cNvSpPr/>
          <p:nvPr/>
        </p:nvSpPr>
        <p:spPr>
          <a:xfrm>
            <a:off x="294398" y="2769024"/>
            <a:ext cx="864096" cy="792088"/>
          </a:xfrm>
          <a:prstGeom prst="diamond">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rPr>
              <a:t>2</a:t>
            </a:r>
            <a:endParaRPr lang="en-MY" sz="2800" b="1" dirty="0">
              <a:solidFill>
                <a:schemeClr val="bg1"/>
              </a:solidFill>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9651071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1482</Words>
  <Application>Microsoft Office PowerPoint</Application>
  <PresentationFormat>On-screen Show (4:3)</PresentationFormat>
  <Paragraphs>128</Paragraphs>
  <Slides>36</Slides>
  <Notes>0</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ustaz aizi</dc:creator>
  <cp:lastModifiedBy>USER</cp:lastModifiedBy>
  <cp:revision>9</cp:revision>
  <dcterms:created xsi:type="dcterms:W3CDTF">2015-11-23T12:28:08Z</dcterms:created>
  <dcterms:modified xsi:type="dcterms:W3CDTF">2015-11-26T04:07:34Z</dcterms:modified>
</cp:coreProperties>
</file>